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317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267" r:id="rId11"/>
    <p:sldId id="341" r:id="rId12"/>
    <p:sldId id="340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9" r:id="rId26"/>
    <p:sldId id="342" r:id="rId27"/>
    <p:sldId id="344" r:id="rId28"/>
    <p:sldId id="345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46" r:id="rId37"/>
    <p:sldId id="354" r:id="rId38"/>
    <p:sldId id="355" r:id="rId39"/>
    <p:sldId id="356" r:id="rId40"/>
    <p:sldId id="314" r:id="rId41"/>
    <p:sldId id="316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E61CCE-59C7-4805-90A7-467A4DB8044F}">
  <a:tblStyle styleId="{19E61CCE-59C7-4805-90A7-467A4DB8044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39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371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32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66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06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78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696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028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84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9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942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199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364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927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727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04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755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9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523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83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149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82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Shape 9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97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60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22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66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60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62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34.svg"/><Relationship Id="rId4" Type="http://schemas.openxmlformats.org/officeDocument/2006/relationships/image" Target="../media/image42.sv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42.svg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61171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e </a:t>
            </a:r>
            <a:r>
              <a:rPr lang="pt-BR" sz="6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Contrle</a:t>
            </a: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um </a:t>
            </a:r>
            <a:r>
              <a:rPr lang="pt-BR" sz="6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Levitador</a:t>
            </a: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Ar</a:t>
            </a:r>
            <a:endParaRPr sz="6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97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MATEUS MARTÍNEZ DE LUCENA</a:t>
            </a:r>
            <a:endParaRPr dirty="0"/>
          </a:p>
          <a:p>
            <a:pPr marL="0" marR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lang="pt-BR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ORIENTADOR: PROF. IURY VALENTE DE BESSA</a:t>
            </a:r>
            <a:endParaRPr dirty="0"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4455620"/>
            <a:ext cx="1284423" cy="130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4506FD-3310-4F6B-818F-72FA3E62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35" y="63724"/>
            <a:ext cx="5029636" cy="12599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à um sinal PRBS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7108C82-124F-44B5-8437-D76EB5E0B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963" y="1600643"/>
            <a:ext cx="6328143" cy="26367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à um sinal PRBS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7108C82-124F-44B5-8437-D76EB5E0B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963" y="1600643"/>
            <a:ext cx="6328143" cy="263672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9E6CCA6-FD95-4BDC-A92D-791FD9BDD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6247" y="4196733"/>
            <a:ext cx="6698512" cy="25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198292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</p:spTree>
    <p:extLst>
      <p:ext uri="{BB962C8B-B14F-4D97-AF65-F5344CB8AC3E}">
        <p14:creationId xmlns:p14="http://schemas.microsoft.com/office/powerpoint/2010/main" val="217795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</p:spTree>
    <p:extLst>
      <p:ext uri="{BB962C8B-B14F-4D97-AF65-F5344CB8AC3E}">
        <p14:creationId xmlns:p14="http://schemas.microsoft.com/office/powerpoint/2010/main" val="218850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5298558" y="344718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Identificação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9C6E6F8-2A69-436B-BAEB-7852C97D126E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423798" y="3082787"/>
            <a:ext cx="1033594" cy="7159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A145DE3D-FAC3-4714-823A-EBE9F575BA7E}"/>
              </a:ext>
            </a:extLst>
          </p:cNvPr>
          <p:cNvCxnSpPr>
            <a:endCxn id="8" idx="3"/>
          </p:cNvCxnSpPr>
          <p:nvPr/>
        </p:nvCxnSpPr>
        <p:spPr>
          <a:xfrm rot="5400000">
            <a:off x="6638175" y="3184828"/>
            <a:ext cx="1027985" cy="517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5298558" y="344718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Identificação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9C6E6F8-2A69-436B-BAEB-7852C97D126E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423798" y="3082787"/>
            <a:ext cx="1033594" cy="7159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A145DE3D-FAC3-4714-823A-EBE9F575BA7E}"/>
              </a:ext>
            </a:extLst>
          </p:cNvPr>
          <p:cNvCxnSpPr>
            <a:endCxn id="8" idx="3"/>
          </p:cNvCxnSpPr>
          <p:nvPr/>
        </p:nvCxnSpPr>
        <p:spPr>
          <a:xfrm rot="5400000">
            <a:off x="6638175" y="3184828"/>
            <a:ext cx="1027985" cy="517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D965A5E-CE8E-4101-8F18-643F6E595087}"/>
              </a:ext>
            </a:extLst>
          </p:cNvPr>
          <p:cNvSpPr/>
          <p:nvPr/>
        </p:nvSpPr>
        <p:spPr>
          <a:xfrm>
            <a:off x="5792971" y="4467909"/>
            <a:ext cx="606056" cy="64635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84FE643-9BBF-4609-8354-636CF0EE813A}"/>
              </a:ext>
            </a:extLst>
          </p:cNvPr>
          <p:cNvSpPr/>
          <p:nvPr/>
        </p:nvSpPr>
        <p:spPr>
          <a:xfrm>
            <a:off x="5298557" y="511649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43964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482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2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54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0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/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CEFD620-BD18-41BD-AE91-0664F4FBDF31}"/>
              </a:ext>
            </a:extLst>
          </p:cNvPr>
          <p:cNvCxnSpPr>
            <a:stCxn id="16" idx="3"/>
          </p:cNvCxnSpPr>
          <p:nvPr/>
        </p:nvCxnSpPr>
        <p:spPr>
          <a:xfrm flipV="1">
            <a:off x="5116167" y="4098572"/>
            <a:ext cx="1356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2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/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CEFD620-BD18-41BD-AE91-0664F4FBDF31}"/>
              </a:ext>
            </a:extLst>
          </p:cNvPr>
          <p:cNvCxnSpPr>
            <a:stCxn id="16" idx="3"/>
          </p:cNvCxnSpPr>
          <p:nvPr/>
        </p:nvCxnSpPr>
        <p:spPr>
          <a:xfrm flipV="1">
            <a:off x="5116167" y="4098572"/>
            <a:ext cx="1356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1536F29-E4C0-4A94-B5EA-B72F690F2D3D}"/>
              </a:ext>
            </a:extLst>
          </p:cNvPr>
          <p:cNvCxnSpPr/>
          <p:nvPr/>
        </p:nvCxnSpPr>
        <p:spPr>
          <a:xfrm>
            <a:off x="9036875" y="4098571"/>
            <a:ext cx="1356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1645A90-4E70-4B34-A520-CEC98B7ACCA6}"/>
              </a:ext>
            </a:extLst>
          </p:cNvPr>
          <p:cNvSpPr/>
          <p:nvPr/>
        </p:nvSpPr>
        <p:spPr>
          <a:xfrm>
            <a:off x="10392972" y="3763646"/>
            <a:ext cx="1222744" cy="66985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724840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3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871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2BA168F-4127-4473-B4B4-D45434E9FBAA}"/>
              </a:ext>
            </a:extLst>
          </p:cNvPr>
          <p:cNvSpPr/>
          <p:nvPr/>
        </p:nvSpPr>
        <p:spPr>
          <a:xfrm>
            <a:off x="6628289" y="329348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F7F8825-CF85-4966-A97F-C17C14E2B1CE}"/>
              </a:ext>
            </a:extLst>
          </p:cNvPr>
          <p:cNvSpPr/>
          <p:nvPr/>
        </p:nvSpPr>
        <p:spPr>
          <a:xfrm>
            <a:off x="6628289" y="377013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1A0FA70-8FBC-40E2-BE7D-28F8BC4980FE}"/>
              </a:ext>
            </a:extLst>
          </p:cNvPr>
          <p:cNvSpPr/>
          <p:nvPr/>
        </p:nvSpPr>
        <p:spPr>
          <a:xfrm>
            <a:off x="6628289" y="4257454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C6A7345-55AD-4182-BFCB-3AA8CE704CE5}"/>
              </a:ext>
            </a:extLst>
          </p:cNvPr>
          <p:cNvSpPr/>
          <p:nvPr/>
        </p:nvSpPr>
        <p:spPr>
          <a:xfrm>
            <a:off x="6628289" y="4741897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234" name="Conector: Angulado 233">
            <a:extLst>
              <a:ext uri="{FF2B5EF4-FFF2-40B4-BE49-F238E27FC236}">
                <a16:creationId xmlns:a16="http://schemas.microsoft.com/office/drawing/2014/main" id="{47FB755F-39A9-4C15-ADBA-96723BA2DD60}"/>
              </a:ext>
            </a:extLst>
          </p:cNvPr>
          <p:cNvCxnSpPr>
            <a:stCxn id="224" idx="3"/>
            <a:endCxn id="42" idx="1"/>
          </p:cNvCxnSpPr>
          <p:nvPr/>
        </p:nvCxnSpPr>
        <p:spPr>
          <a:xfrm flipV="1">
            <a:off x="5055520" y="3452370"/>
            <a:ext cx="1572769" cy="72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ector: Angulado 235">
            <a:extLst>
              <a:ext uri="{FF2B5EF4-FFF2-40B4-BE49-F238E27FC236}">
                <a16:creationId xmlns:a16="http://schemas.microsoft.com/office/drawing/2014/main" id="{31028143-8328-4047-9AF7-4B47303E248E}"/>
              </a:ext>
            </a:extLst>
          </p:cNvPr>
          <p:cNvCxnSpPr>
            <a:stCxn id="224" idx="3"/>
            <a:endCxn id="43" idx="1"/>
          </p:cNvCxnSpPr>
          <p:nvPr/>
        </p:nvCxnSpPr>
        <p:spPr>
          <a:xfrm flipV="1">
            <a:off x="5055520" y="3929020"/>
            <a:ext cx="1572769" cy="246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2D5A56AC-52F0-4E43-9038-5ECFE8DDC13E}"/>
              </a:ext>
            </a:extLst>
          </p:cNvPr>
          <p:cNvCxnSpPr>
            <a:stCxn id="224" idx="3"/>
            <a:endCxn id="44" idx="1"/>
          </p:cNvCxnSpPr>
          <p:nvPr/>
        </p:nvCxnSpPr>
        <p:spPr>
          <a:xfrm>
            <a:off x="5055520" y="4175395"/>
            <a:ext cx="1572769" cy="240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1E71E173-AFDA-4E83-96F6-FE447E33CE7B}"/>
              </a:ext>
            </a:extLst>
          </p:cNvPr>
          <p:cNvCxnSpPr>
            <a:stCxn id="224" idx="3"/>
            <a:endCxn id="46" idx="1"/>
          </p:cNvCxnSpPr>
          <p:nvPr/>
        </p:nvCxnSpPr>
        <p:spPr>
          <a:xfrm>
            <a:off x="5055520" y="4175395"/>
            <a:ext cx="1572769" cy="72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7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1645A90-4E70-4B34-A520-CEC98B7ACCA6}"/>
              </a:ext>
            </a:extLst>
          </p:cNvPr>
          <p:cNvSpPr/>
          <p:nvPr/>
        </p:nvSpPr>
        <p:spPr>
          <a:xfrm>
            <a:off x="10392972" y="3763646"/>
            <a:ext cx="1222744" cy="66985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Modelo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2BA168F-4127-4473-B4B4-D45434E9FBAA}"/>
              </a:ext>
            </a:extLst>
          </p:cNvPr>
          <p:cNvSpPr/>
          <p:nvPr/>
        </p:nvSpPr>
        <p:spPr>
          <a:xfrm>
            <a:off x="6628289" y="329348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F7F8825-CF85-4966-A97F-C17C14E2B1CE}"/>
              </a:ext>
            </a:extLst>
          </p:cNvPr>
          <p:cNvSpPr/>
          <p:nvPr/>
        </p:nvSpPr>
        <p:spPr>
          <a:xfrm>
            <a:off x="6628289" y="377013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1A0FA70-8FBC-40E2-BE7D-28F8BC4980FE}"/>
              </a:ext>
            </a:extLst>
          </p:cNvPr>
          <p:cNvSpPr/>
          <p:nvPr/>
        </p:nvSpPr>
        <p:spPr>
          <a:xfrm>
            <a:off x="6628289" y="4257454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C6A7345-55AD-4182-BFCB-3AA8CE704CE5}"/>
              </a:ext>
            </a:extLst>
          </p:cNvPr>
          <p:cNvSpPr/>
          <p:nvPr/>
        </p:nvSpPr>
        <p:spPr>
          <a:xfrm>
            <a:off x="6628289" y="4741897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234" name="Conector: Angulado 233">
            <a:extLst>
              <a:ext uri="{FF2B5EF4-FFF2-40B4-BE49-F238E27FC236}">
                <a16:creationId xmlns:a16="http://schemas.microsoft.com/office/drawing/2014/main" id="{47FB755F-39A9-4C15-ADBA-96723BA2DD60}"/>
              </a:ext>
            </a:extLst>
          </p:cNvPr>
          <p:cNvCxnSpPr>
            <a:stCxn id="224" idx="3"/>
            <a:endCxn id="42" idx="1"/>
          </p:cNvCxnSpPr>
          <p:nvPr/>
        </p:nvCxnSpPr>
        <p:spPr>
          <a:xfrm flipV="1">
            <a:off x="5055520" y="3452370"/>
            <a:ext cx="1572769" cy="72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ector: Angulado 235">
            <a:extLst>
              <a:ext uri="{FF2B5EF4-FFF2-40B4-BE49-F238E27FC236}">
                <a16:creationId xmlns:a16="http://schemas.microsoft.com/office/drawing/2014/main" id="{31028143-8328-4047-9AF7-4B47303E248E}"/>
              </a:ext>
            </a:extLst>
          </p:cNvPr>
          <p:cNvCxnSpPr>
            <a:stCxn id="224" idx="3"/>
            <a:endCxn id="43" idx="1"/>
          </p:cNvCxnSpPr>
          <p:nvPr/>
        </p:nvCxnSpPr>
        <p:spPr>
          <a:xfrm flipV="1">
            <a:off x="5055520" y="3929020"/>
            <a:ext cx="1572769" cy="246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2D5A56AC-52F0-4E43-9038-5ECFE8DDC13E}"/>
              </a:ext>
            </a:extLst>
          </p:cNvPr>
          <p:cNvCxnSpPr>
            <a:stCxn id="224" idx="3"/>
            <a:endCxn id="44" idx="1"/>
          </p:cNvCxnSpPr>
          <p:nvPr/>
        </p:nvCxnSpPr>
        <p:spPr>
          <a:xfrm>
            <a:off x="5055520" y="4175395"/>
            <a:ext cx="1572769" cy="240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1E71E173-AFDA-4E83-96F6-FE447E33CE7B}"/>
              </a:ext>
            </a:extLst>
          </p:cNvPr>
          <p:cNvCxnSpPr>
            <a:stCxn id="224" idx="3"/>
            <a:endCxn id="46" idx="1"/>
          </p:cNvCxnSpPr>
          <p:nvPr/>
        </p:nvCxnSpPr>
        <p:spPr>
          <a:xfrm>
            <a:off x="5055520" y="4175395"/>
            <a:ext cx="1572769" cy="72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CaixaDeTexto 241">
                <a:extLst>
                  <a:ext uri="{FF2B5EF4-FFF2-40B4-BE49-F238E27FC236}">
                    <a16:creationId xmlns:a16="http://schemas.microsoft.com/office/drawing/2014/main" id="{45DA3855-A235-4552-87FC-FA36556B0AB0}"/>
                  </a:ext>
                </a:extLst>
              </p:cNvPr>
              <p:cNvSpPr txBox="1"/>
              <p:nvPr/>
            </p:nvSpPr>
            <p:spPr>
              <a:xfrm>
                <a:off x="8390626" y="3883128"/>
                <a:ext cx="10413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2" name="CaixaDeTexto 241">
                <a:extLst>
                  <a:ext uri="{FF2B5EF4-FFF2-40B4-BE49-F238E27FC236}">
                    <a16:creationId xmlns:a16="http://schemas.microsoft.com/office/drawing/2014/main" id="{45DA3855-A235-4552-87FC-FA36556B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26" y="3883128"/>
                <a:ext cx="1041375" cy="430887"/>
              </a:xfrm>
              <a:prstGeom prst="rect">
                <a:avLst/>
              </a:prstGeom>
              <a:blipFill>
                <a:blip r:embed="rId9"/>
                <a:stretch>
                  <a:fillRect l="-2924" r="-2339" b="-112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3" name="Conector: Angulado 252">
            <a:extLst>
              <a:ext uri="{FF2B5EF4-FFF2-40B4-BE49-F238E27FC236}">
                <a16:creationId xmlns:a16="http://schemas.microsoft.com/office/drawing/2014/main" id="{9D466712-893C-4A4A-8989-C1D93C9251A0}"/>
              </a:ext>
            </a:extLst>
          </p:cNvPr>
          <p:cNvCxnSpPr>
            <a:stCxn id="42" idx="3"/>
            <a:endCxn id="242" idx="1"/>
          </p:cNvCxnSpPr>
          <p:nvPr/>
        </p:nvCxnSpPr>
        <p:spPr>
          <a:xfrm>
            <a:off x="7030201" y="3452370"/>
            <a:ext cx="1360425" cy="646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Conector: Angulado 254">
            <a:extLst>
              <a:ext uri="{FF2B5EF4-FFF2-40B4-BE49-F238E27FC236}">
                <a16:creationId xmlns:a16="http://schemas.microsoft.com/office/drawing/2014/main" id="{78E1CC3F-0C56-43AE-A861-8BDC553ADAE1}"/>
              </a:ext>
            </a:extLst>
          </p:cNvPr>
          <p:cNvCxnSpPr>
            <a:stCxn id="43" idx="3"/>
            <a:endCxn id="242" idx="1"/>
          </p:cNvCxnSpPr>
          <p:nvPr/>
        </p:nvCxnSpPr>
        <p:spPr>
          <a:xfrm>
            <a:off x="7030201" y="3929020"/>
            <a:ext cx="1360425" cy="169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AA3E7CD4-7D63-4D84-9D7F-02DAB9FEF9A8}"/>
              </a:ext>
            </a:extLst>
          </p:cNvPr>
          <p:cNvCxnSpPr>
            <a:stCxn id="44" idx="3"/>
            <a:endCxn id="242" idx="1"/>
          </p:cNvCxnSpPr>
          <p:nvPr/>
        </p:nvCxnSpPr>
        <p:spPr>
          <a:xfrm flipV="1">
            <a:off x="7030201" y="4098572"/>
            <a:ext cx="1360425" cy="317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C6CAEC68-26BC-4188-B6E3-61B3818AA81B}"/>
              </a:ext>
            </a:extLst>
          </p:cNvPr>
          <p:cNvCxnSpPr>
            <a:stCxn id="46" idx="3"/>
            <a:endCxn id="242" idx="1"/>
          </p:cNvCxnSpPr>
          <p:nvPr/>
        </p:nvCxnSpPr>
        <p:spPr>
          <a:xfrm flipV="1">
            <a:off x="7030201" y="4098572"/>
            <a:ext cx="1360425" cy="802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9E6C2D0-9506-4707-81DB-C6CEE0F27770}"/>
              </a:ext>
            </a:extLst>
          </p:cNvPr>
          <p:cNvCxnSpPr>
            <a:stCxn id="242" idx="3"/>
            <a:endCxn id="31" idx="1"/>
          </p:cNvCxnSpPr>
          <p:nvPr/>
        </p:nvCxnSpPr>
        <p:spPr>
          <a:xfrm>
            <a:off x="9432001" y="4098572"/>
            <a:ext cx="960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5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Estrutura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85861-FE9A-4910-98CB-FC5B5F079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Sinal de Entrada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Sinal de Saída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Ordem do Modelo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611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ordem dos modelos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8AD1855-FB04-4611-AA54-81C5B882B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37359"/>
            <a:ext cx="5761334" cy="24005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4E8CC7-E737-434E-8570-3523FA6F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" y="4178596"/>
            <a:ext cx="5761335" cy="24005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1530474-A91E-4621-8331-93C7B3849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4417" y="1737359"/>
            <a:ext cx="5761334" cy="240055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96F14D6-33B6-42E9-BDD2-5A98EE967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4419" y="4178596"/>
            <a:ext cx="5761332" cy="24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 dos modelos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739EB48-0FF2-4BE6-BEF1-E3AFB84A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8221" y="4124877"/>
            <a:ext cx="5603779" cy="233490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93EBA89-4B3E-4C45-A2D2-0437C13E3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742" y="1737359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737360"/>
            <a:ext cx="5603783" cy="2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1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por realimentação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2C08424-1B72-427B-AB55-56A74B9F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262" y="1700003"/>
            <a:ext cx="5711739" cy="237989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C1F41B4-394C-45B7-81B0-CA41618AC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4117251"/>
            <a:ext cx="5622081" cy="234253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AA75E1C-C813-446E-A7D8-1623B1715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737360"/>
            <a:ext cx="5622081" cy="23425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276736C-57CB-4BDD-AD82-C972F8D37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0262" y="4079894"/>
            <a:ext cx="5711738" cy="23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18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por realimentação com estimador de estados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7D1F9E07-956A-448F-A954-15D89B844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4114800"/>
            <a:ext cx="5895831" cy="245659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AF4A2A50-131B-4BB7-91E2-B98EF36E0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7902" y="1616540"/>
            <a:ext cx="5895831" cy="2456596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71C37F25-7605-423E-BE05-A78874874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616539"/>
            <a:ext cx="5895829" cy="2456596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91D14F3-D0DF-433C-B9FC-B257A58D2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6169" y="4114801"/>
            <a:ext cx="5895831" cy="24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12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E4781C8-07C9-4B49-BE6C-83A21E389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37359"/>
            <a:ext cx="5640650" cy="235027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D51F48-CA4A-44AD-8206-A4DBCC134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4221126"/>
            <a:ext cx="5640651" cy="235027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BD217FC-9441-4469-BB98-6754EFEF4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1352" y="1737360"/>
            <a:ext cx="5640648" cy="23502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91C4E23-E8CC-40E5-A4F3-7953EF927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296" y="4221126"/>
            <a:ext cx="5642703" cy="23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66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340F0715-08B3-4384-8180-2A1BC81BF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6401032"/>
                  </p:ext>
                </p:extLst>
              </p:nvPr>
            </p:nvGraphicFramePr>
            <p:xfrm>
              <a:off x="3488661" y="2895601"/>
              <a:ext cx="4897946" cy="2225040"/>
            </p:xfrm>
            <a:graphic>
              <a:graphicData uri="http://schemas.openxmlformats.org/drawingml/2006/table">
                <a:tbl>
                  <a:tblPr firstRow="1" bandRow="1">
                    <a:tableStyleId>{19E61CCE-59C7-4805-90A7-467A4DB8044F}</a:tableStyleId>
                  </a:tblPr>
                  <a:tblGrid>
                    <a:gridCol w="767080">
                      <a:extLst>
                        <a:ext uri="{9D8B030D-6E8A-4147-A177-3AD203B41FA5}">
                          <a16:colId xmlns:a16="http://schemas.microsoft.com/office/drawing/2014/main" val="1363321687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2804381500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3558181382"/>
                        </a:ext>
                      </a:extLst>
                    </a:gridCol>
                    <a:gridCol w="809943">
                      <a:extLst>
                        <a:ext uri="{9D8B030D-6E8A-4147-A177-3AD203B41FA5}">
                          <a16:colId xmlns:a16="http://schemas.microsoft.com/office/drawing/2014/main" val="1474718418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546331201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1612336273"/>
                        </a:ext>
                      </a:extLst>
                    </a:gridCol>
                    <a:gridCol w="719455">
                      <a:extLst>
                        <a:ext uri="{9D8B030D-6E8A-4147-A177-3AD203B41FA5}">
                          <a16:colId xmlns:a16="http://schemas.microsoft.com/office/drawing/2014/main" val="2756462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Teste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Modelo Simulado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156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790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SUB1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14.2801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9.8033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295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4.48%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13.0572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0.03%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5.1225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996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6.92%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15.2428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903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err="1"/>
                            <a:t>ARXsim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8.1588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7052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340F0715-08B3-4384-8180-2A1BC81BF7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6401032"/>
                  </p:ext>
                </p:extLst>
              </p:nvPr>
            </p:nvGraphicFramePr>
            <p:xfrm>
              <a:off x="3488661" y="2895601"/>
              <a:ext cx="4897946" cy="2225040"/>
            </p:xfrm>
            <a:graphic>
              <a:graphicData uri="http://schemas.openxmlformats.org/drawingml/2006/table">
                <a:tbl>
                  <a:tblPr firstRow="1" bandRow="1">
                    <a:tableStyleId>{19E61CCE-59C7-4805-90A7-467A4DB8044F}</a:tableStyleId>
                  </a:tblPr>
                  <a:tblGrid>
                    <a:gridCol w="767080">
                      <a:extLst>
                        <a:ext uri="{9D8B030D-6E8A-4147-A177-3AD203B41FA5}">
                          <a16:colId xmlns:a16="http://schemas.microsoft.com/office/drawing/2014/main" val="1363321687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2804381500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3558181382"/>
                        </a:ext>
                      </a:extLst>
                    </a:gridCol>
                    <a:gridCol w="809943">
                      <a:extLst>
                        <a:ext uri="{9D8B030D-6E8A-4147-A177-3AD203B41FA5}">
                          <a16:colId xmlns:a16="http://schemas.microsoft.com/office/drawing/2014/main" val="1474718418"/>
                        </a:ext>
                      </a:extLst>
                    </a:gridCol>
                    <a:gridCol w="635254">
                      <a:extLst>
                        <a:ext uri="{9D8B030D-6E8A-4147-A177-3AD203B41FA5}">
                          <a16:colId xmlns:a16="http://schemas.microsoft.com/office/drawing/2014/main" val="546331201"/>
                        </a:ext>
                      </a:extLst>
                    </a:gridCol>
                    <a:gridCol w="665480">
                      <a:extLst>
                        <a:ext uri="{9D8B030D-6E8A-4147-A177-3AD203B41FA5}">
                          <a16:colId xmlns:a16="http://schemas.microsoft.com/office/drawing/2014/main" val="1612336273"/>
                        </a:ext>
                      </a:extLst>
                    </a:gridCol>
                    <a:gridCol w="719455">
                      <a:extLst>
                        <a:ext uri="{9D8B030D-6E8A-4147-A177-3AD203B41FA5}">
                          <a16:colId xmlns:a16="http://schemas.microsoft.com/office/drawing/2014/main" val="27564627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Teste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Modelo Simulado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1561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22115" t="-103279" r="-55576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50476" t="-103279" r="-22000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OVS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ISE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790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SUB1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14.2801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9.8033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0295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4.48%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13.0572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0.03%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5.1225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996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ARX2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6.92%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15.2428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903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err="1"/>
                            <a:t>ARXsim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8.5043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1.3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0.14%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8.1588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7052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8259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à escadaria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31D4ED7-9D42-4E32-BD95-17654E16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4114800"/>
            <a:ext cx="5895831" cy="245659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792ED63-80BB-493E-AC9A-1575AA310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1611277"/>
            <a:ext cx="5895828" cy="245659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390D5C34-3380-4691-9DD3-2D9A823A4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6166" y="4114800"/>
            <a:ext cx="5895833" cy="245659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715CC97-8B93-4D21-AACA-7C6F08C02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6171" y="1611277"/>
            <a:ext cx="5895829" cy="24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6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Robustez à mudança de parâmetros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7551346-BA90-4230-AF73-184142022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4238141"/>
            <a:ext cx="5599815" cy="23332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47E89D9-526D-4549-9925-42C1AF1D5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1692556"/>
            <a:ext cx="5599815" cy="2333256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7AB649C-4EA5-4555-ABDF-1F4D11D9E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7530" y="4238141"/>
            <a:ext cx="5599817" cy="233325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8993E4D-8E4B-4BB2-A7E4-D6D98EA5A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2186" y="1692555"/>
            <a:ext cx="5599817" cy="23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Robustez à perturbação externa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AD0AA19-6C19-4DC0-AD61-AAB97AE6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42773"/>
            <a:ext cx="5816009" cy="24233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B23C1D8-7A03-41AD-A83E-BC88C298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37360"/>
            <a:ext cx="5816009" cy="2423337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8071174-84D1-4D0F-B7FD-3BDE39165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5989" y="4142774"/>
            <a:ext cx="5816011" cy="242333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3113D338-EB36-46AC-B1D0-5B6458A67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5991" y="1737360"/>
            <a:ext cx="5816009" cy="24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3" y="1737360"/>
            <a:ext cx="5603783" cy="233491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41894AD-2F6F-40C3-9246-3F920BAF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6950" y="1737360"/>
            <a:ext cx="5603784" cy="233491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705EEF0-1A35-49FD-B5E8-7EF6D01C4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0742" y="4164949"/>
            <a:ext cx="5603781" cy="23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06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37360"/>
            <a:ext cx="5603782" cy="233490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705EEF0-1A35-49FD-B5E8-7EF6D01C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0742" y="1743626"/>
            <a:ext cx="5603781" cy="233490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8656F98-4A1E-4671-A67B-F1D4D1419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742" y="4124876"/>
            <a:ext cx="5603781" cy="233490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886DCC0-6406-4E85-82C9-7DBDAD01D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124876"/>
            <a:ext cx="5603781" cy="23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BC5C-B999-4345-819F-D4009070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 do Estimador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262C76-C59D-4849-8873-99507DBFB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1AE36213-3F4B-4744-98AB-EEF959F87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16149"/>
            <a:ext cx="5741580" cy="23923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18BED48-9875-4672-8342-38021286A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0420" y="1610833"/>
            <a:ext cx="5741580" cy="23923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6D3F23F-86F0-4202-A2B0-4A1F2CB32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179072"/>
            <a:ext cx="5741580" cy="2392325"/>
          </a:xfrm>
          <a:prstGeom prst="rect">
            <a:avLst/>
          </a:prstGeom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55760981-964A-4D19-A6CB-2275D54E3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3375"/>
              </p:ext>
            </p:extLst>
          </p:nvPr>
        </p:nvGraphicFramePr>
        <p:xfrm>
          <a:off x="7306800" y="4860631"/>
          <a:ext cx="2593658" cy="741680"/>
        </p:xfrm>
        <a:graphic>
          <a:graphicData uri="http://schemas.openxmlformats.org/drawingml/2006/table">
            <a:tbl>
              <a:tblPr firstRow="1" bandRow="1">
                <a:tableStyleId>{19E61CCE-59C7-4805-90A7-467A4DB8044F}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354524468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460572988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126864408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9265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ARX1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ARX2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62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5.3315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0.5193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0.6134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89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841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0CE29-233E-414A-B7F2-8E31B217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 ISE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44DEF2-4639-4204-A240-1184E7BAB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8544FB6-EB3F-4C6C-998F-462489206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697285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42">
            <a:extLst>
              <a:ext uri="{FF2B5EF4-FFF2-40B4-BE49-F238E27FC236}">
                <a16:creationId xmlns:a16="http://schemas.microsoft.com/office/drawing/2014/main" id="{C7ADD285-5D97-462D-99F4-42DCCE34CAA1}"/>
              </a:ext>
            </a:extLst>
          </p:cNvPr>
          <p:cNvSpPr/>
          <p:nvPr/>
        </p:nvSpPr>
        <p:spPr>
          <a:xfrm>
            <a:off x="8169854" y="2733089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custos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 vidas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A3C43010-8D77-4473-B88E-0A8150654947}"/>
              </a:ext>
            </a:extLst>
          </p:cNvPr>
          <p:cNvSpPr/>
          <p:nvPr/>
        </p:nvSpPr>
        <p:spPr>
          <a:xfrm>
            <a:off x="7826590" y="331010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11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title"/>
          </p:nvPr>
        </p:nvSpPr>
        <p:spPr>
          <a:xfrm>
            <a:off x="1097280" y="-134021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Contribuições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1097280" y="1589701"/>
            <a:ext cx="10058400" cy="442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-165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lang="pt-BR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nova abordagem de clusterização para o uso de amostragem de Gibbs para detecção de falhas;</a:t>
            </a:r>
            <a:endParaRPr/>
          </a:p>
          <a:p>
            <a:pPr marL="91440" marR="0" lvl="0" indent="-152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inferência Fuzzy/Bayesiana no contexto de incertezas, como por exemplo as causadas por mudanças na velocidade do vento;</a:t>
            </a:r>
            <a:endParaRPr/>
          </a:p>
          <a:p>
            <a:pPr marL="91440" marR="0" lvl="0" indent="-152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Geração de sinais artificiais para extração de características de falhas;</a:t>
            </a:r>
            <a:endParaRPr/>
          </a:p>
          <a:p>
            <a:pPr marL="91440" marR="0" lvl="0" indent="-152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Método de escolha de sinais fracamente correlacionados para o isolamento de falhas.</a:t>
            </a:r>
            <a:endParaRPr/>
          </a:p>
          <a:p>
            <a:pPr marL="9144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marR="0" lvl="0" indent="-1397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t-BR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Utilizar a proposta de FDI no contexto de FTC. </a:t>
            </a:r>
            <a:endParaRPr/>
          </a:p>
        </p:txBody>
      </p:sp>
      <p:sp>
        <p:nvSpPr>
          <p:cNvPr id="940" name="Shape 94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1097280" y="4517136"/>
            <a:ext cx="10058400" cy="85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Trabalho Futuro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>
            <a:spLocks noGrp="1"/>
          </p:cNvSpPr>
          <p:nvPr>
            <p:ph type="title" idx="4294967295"/>
          </p:nvPr>
        </p:nvSpPr>
        <p:spPr>
          <a:xfrm>
            <a:off x="3749963" y="773546"/>
            <a:ext cx="5019963" cy="11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Muito Obrigado...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Shape 955"/>
          <p:cNvSpPr txBox="1"/>
          <p:nvPr/>
        </p:nvSpPr>
        <p:spPr>
          <a:xfrm>
            <a:off x="974394" y="2313709"/>
            <a:ext cx="779553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banca examinadora,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corpo docente do PPGEE/UFAM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aos orgãos que fomentaram essa pesquisa: FAPEAM , CETELI e SAMSUNG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42">
            <a:extLst>
              <a:ext uri="{FF2B5EF4-FFF2-40B4-BE49-F238E27FC236}">
                <a16:creationId xmlns:a16="http://schemas.microsoft.com/office/drawing/2014/main" id="{C7ADD285-5D97-462D-99F4-42DCCE34CAA1}"/>
              </a:ext>
            </a:extLst>
          </p:cNvPr>
          <p:cNvSpPr/>
          <p:nvPr/>
        </p:nvSpPr>
        <p:spPr>
          <a:xfrm>
            <a:off x="8169854" y="2733089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custos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 vidas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4494761E-9A71-4C54-8BF3-219171A07D79}"/>
              </a:ext>
            </a:extLst>
          </p:cNvPr>
          <p:cNvSpPr/>
          <p:nvPr/>
        </p:nvSpPr>
        <p:spPr>
          <a:xfrm>
            <a:off x="379539" y="2733088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complexo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sym typeface="Calibri"/>
              </a:rPr>
              <a:t>Difícil modelagem</a:t>
            </a:r>
            <a:endParaRPr dirty="0"/>
          </a:p>
        </p:txBody>
      </p:sp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46">
            <a:extLst>
              <a:ext uri="{FF2B5EF4-FFF2-40B4-BE49-F238E27FC236}">
                <a16:creationId xmlns:a16="http://schemas.microsoft.com/office/drawing/2014/main" id="{6455A25F-451F-4B44-BF0B-1D3ECA1970DB}"/>
              </a:ext>
            </a:extLst>
          </p:cNvPr>
          <p:cNvSpPr/>
          <p:nvPr/>
        </p:nvSpPr>
        <p:spPr>
          <a:xfrm flipH="1">
            <a:off x="4022146" y="329693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A3C43010-8D77-4473-B88E-0A8150654947}"/>
              </a:ext>
            </a:extLst>
          </p:cNvPr>
          <p:cNvSpPr/>
          <p:nvPr/>
        </p:nvSpPr>
        <p:spPr>
          <a:xfrm>
            <a:off x="7826590" y="331010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06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problema?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problema?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531719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531719" cy="527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BA6D178-7FA2-4A66-8327-EDA1436F99DA}"/>
                  </a:ext>
                </a:extLst>
              </p:cNvPr>
              <p:cNvSpPr txBox="1"/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BA6D178-7FA2-4A66-8327-EDA1436F9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blipFill>
                <a:blip r:embed="rId6"/>
                <a:stretch>
                  <a:fillRect l="-1587" r="-6878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79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é o problema?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531719" cy="52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531719" cy="527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/>
              <p:nvPr/>
            </p:nvSpPr>
            <p:spPr>
              <a:xfrm>
                <a:off x="4883232" y="2755716"/>
                <a:ext cx="1331583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2755716"/>
                <a:ext cx="1331583" cy="626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59201E-7B78-448F-B5D3-B1C161CD259B}"/>
                  </a:ext>
                </a:extLst>
              </p:cNvPr>
              <p:cNvSpPr txBox="1"/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59201E-7B78-448F-B5D3-B1C161CD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blipFill>
                <a:blip r:embed="rId7"/>
                <a:stretch>
                  <a:fillRect l="-1587" r="-6878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90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Shape 1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800"/>
                  <a:buFont typeface="Arial"/>
                  <a:buNone/>
                </a:pPr>
                <a:r>
                  <a:rPr lang="pt-BR" sz="4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Obtendo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𝑎𝑟</m:t>
                        </m:r>
                      </m:sub>
                    </m:sSub>
                  </m:oMath>
                </a14:m>
                <a:endParaRPr sz="4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52" name="Shape 1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prstGeom prst="rect">
                <a:avLst/>
              </a:prstGeom>
              <a:blipFill>
                <a:blip r:embed="rId3"/>
                <a:stretch>
                  <a:fillRect l="-2788" b="-21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425536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425536" cy="527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/>
              <p:nvPr/>
            </p:nvSpPr>
            <p:spPr>
              <a:xfrm>
                <a:off x="8134617" y="2362149"/>
                <a:ext cx="1331583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17" y="2362149"/>
                <a:ext cx="1331583" cy="626325"/>
              </a:xfrm>
              <a:prstGeom prst="rect">
                <a:avLst/>
              </a:prstGeom>
              <a:blipFill>
                <a:blip r:embed="rId7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áfico 3">
            <a:extLst>
              <a:ext uri="{FF2B5EF4-FFF2-40B4-BE49-F238E27FC236}">
                <a16:creationId xmlns:a16="http://schemas.microsoft.com/office/drawing/2014/main" id="{8EDC5AD8-CB60-4478-9D19-9E2FD88BC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31" y="1697285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36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484</TotalTime>
  <Words>646</Words>
  <Application>Microsoft Office PowerPoint</Application>
  <PresentationFormat>Widescreen</PresentationFormat>
  <Paragraphs>458</Paragraphs>
  <Slides>41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 Math</vt:lpstr>
      <vt:lpstr>Retrospect</vt:lpstr>
      <vt:lpstr>Identificação e Contrle de um Levitador a Ar</vt:lpstr>
      <vt:lpstr>Motivação</vt:lpstr>
      <vt:lpstr>Motivação</vt:lpstr>
      <vt:lpstr>Motivação</vt:lpstr>
      <vt:lpstr>Motivação</vt:lpstr>
      <vt:lpstr>Qual é o problema?</vt:lpstr>
      <vt:lpstr>Qual é o problema?</vt:lpstr>
      <vt:lpstr>Qual é o problema?</vt:lpstr>
      <vt:lpstr>Obtendo v_ar</vt:lpstr>
      <vt:lpstr>Resposta à um sinal PRBS</vt:lpstr>
      <vt:lpstr>Resposta à um sinal PRBS</vt:lpstr>
      <vt:lpstr>Identificação Caixa Preta</vt:lpstr>
      <vt:lpstr>Identificação Caixa Preta</vt:lpstr>
      <vt:lpstr>Identificação Caixa Preta</vt:lpstr>
      <vt:lpstr>Identificação Caixa Preta</vt:lpstr>
      <vt:lpstr>Identificação Caixa Preta</vt:lpstr>
      <vt:lpstr>Identificação  por Mínimos Quadrados</vt:lpstr>
      <vt:lpstr>Identificação  por Mínimos Quadrados</vt:lpstr>
      <vt:lpstr>Identificação  por Mínimos Quadrados</vt:lpstr>
      <vt:lpstr>Identificação  por Mínimos Quadrados</vt:lpstr>
      <vt:lpstr>Identificação  por Mínimos Quadrados</vt:lpstr>
      <vt:lpstr>Identificação  por Subespaços</vt:lpstr>
      <vt:lpstr>Identificação  por Subespaços</vt:lpstr>
      <vt:lpstr>Identificação  por Subespaços</vt:lpstr>
      <vt:lpstr>Identificação  por Subespaços</vt:lpstr>
      <vt:lpstr>Escolha da Estrutura</vt:lpstr>
      <vt:lpstr>Escolha da ordem dos modelos</vt:lpstr>
      <vt:lpstr>Dinâmica dos modelos</vt:lpstr>
      <vt:lpstr>Controle por realimentação</vt:lpstr>
      <vt:lpstr>Controle por realimentação com estimador de estados</vt:lpstr>
      <vt:lpstr>Avaliação Experimental: Resposta ao degrau</vt:lpstr>
      <vt:lpstr>Avaliação Experimental: Resposta ao degrau</vt:lpstr>
      <vt:lpstr>Avaliação Experimental: Resposta à escadaria</vt:lpstr>
      <vt:lpstr>Avaliação Experimental: Robustez à mudança de parâmetros</vt:lpstr>
      <vt:lpstr>Avaliação Experimental: Robustez à perturbação externa</vt:lpstr>
      <vt:lpstr>Relação entre brancura do resíduo e utilidade do modelo</vt:lpstr>
      <vt:lpstr>Relação entre brancura do resíduo e utilidade do modelo</vt:lpstr>
      <vt:lpstr>Erro do Estimador</vt:lpstr>
      <vt:lpstr>Índice ISE</vt:lpstr>
      <vt:lpstr>Contribuições</vt:lpstr>
      <vt:lpstr>Muito Obrigado...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 de Detecção e Isolação de Falhas Baseada em Dados para Benchmark de Turbina Eólica </dc:title>
  <dc:creator>Vicente Lucena</dc:creator>
  <cp:lastModifiedBy>Vicente Lucena</cp:lastModifiedBy>
  <cp:revision>25</cp:revision>
  <dcterms:modified xsi:type="dcterms:W3CDTF">2018-07-11T05:22:09Z</dcterms:modified>
</cp:coreProperties>
</file>